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81" r:id="rId5"/>
    <p:sldId id="379" r:id="rId6"/>
    <p:sldId id="382" r:id="rId7"/>
    <p:sldId id="261" r:id="rId8"/>
    <p:sldId id="262" r:id="rId9"/>
    <p:sldId id="378" r:id="rId10"/>
    <p:sldId id="273" r:id="rId11"/>
    <p:sldId id="274" r:id="rId12"/>
    <p:sldId id="275" r:id="rId13"/>
    <p:sldId id="384" r:id="rId14"/>
    <p:sldId id="289" r:id="rId15"/>
    <p:sldId id="385" r:id="rId16"/>
    <p:sldId id="277" r:id="rId17"/>
    <p:sldId id="282" r:id="rId18"/>
    <p:sldId id="371" r:id="rId19"/>
    <p:sldId id="372" r:id="rId20"/>
    <p:sldId id="373" r:id="rId21"/>
    <p:sldId id="294" r:id="rId22"/>
    <p:sldId id="296" r:id="rId23"/>
    <p:sldId id="298" r:id="rId24"/>
    <p:sldId id="297" r:id="rId25"/>
    <p:sldId id="302" r:id="rId26"/>
    <p:sldId id="308" r:id="rId27"/>
    <p:sldId id="317" r:id="rId28"/>
    <p:sldId id="311" r:id="rId29"/>
    <p:sldId id="312" r:id="rId30"/>
    <p:sldId id="319" r:id="rId31"/>
    <p:sldId id="321" r:id="rId32"/>
    <p:sldId id="322" r:id="rId33"/>
    <p:sldId id="323" r:id="rId34"/>
    <p:sldId id="324" r:id="rId35"/>
    <p:sldId id="325" r:id="rId36"/>
    <p:sldId id="326" r:id="rId37"/>
    <p:sldId id="329" r:id="rId38"/>
    <p:sldId id="330" r:id="rId39"/>
    <p:sldId id="333" r:id="rId40"/>
    <p:sldId id="334" r:id="rId41"/>
    <p:sldId id="343" r:id="rId42"/>
    <p:sldId id="345" r:id="rId43"/>
    <p:sldId id="346" r:id="rId44"/>
    <p:sldId id="347" r:id="rId45"/>
    <p:sldId id="348" r:id="rId46"/>
    <p:sldId id="350" r:id="rId47"/>
    <p:sldId id="353" r:id="rId48"/>
    <p:sldId id="354" r:id="rId49"/>
    <p:sldId id="356" r:id="rId50"/>
    <p:sldId id="357" r:id="rId51"/>
    <p:sldId id="359" r:id="rId52"/>
    <p:sldId id="361" r:id="rId53"/>
    <p:sldId id="386" r:id="rId54"/>
    <p:sldId id="377" r:id="rId55"/>
    <p:sldId id="376" r:id="rId56"/>
    <p:sldId id="36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3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n-US" sz="1800" b="1" dirty="0">
                <a:latin typeface="Bookman Old Style" panose="02050604050505020204" pitchFamily="18" charset="0"/>
              </a:rPr>
              <a:t>Nahant Marsh Education Center</a:t>
            </a:r>
          </a:p>
          <a:p>
            <a:pPr>
              <a:defRPr>
                <a:latin typeface="Bookman Old Style" panose="02050604050505020204" pitchFamily="18" charset="0"/>
              </a:defRPr>
            </a:pPr>
            <a:r>
              <a:rPr lang="en-US" sz="1800" b="1" dirty="0">
                <a:latin typeface="Bookman Old Style" panose="02050604050505020204" pitchFamily="18" charset="0"/>
              </a:rPr>
              <a:t>Total Attendance by Year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Total Attendance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13"/>
              <c:layout>
                <c:manualLayout>
                  <c:x val="3.9860494546329617E-3"/>
                  <c:y val="-6.1728395061728392E-3"/>
                </c:manualLayout>
              </c:layout>
              <c:tx>
                <c:rich>
                  <a:bodyPr/>
                  <a:lstStyle/>
                  <a:p>
                    <a:fld id="{6FC79406-2C7F-4AC6-9FF2-85A5D2FFF7B6}" type="VALUE">
                      <a:rPr lang="en-US" sz="1200" b="1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Sheet1!$A$3:$A$16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Sheet1!$B$3:$B$16</c:f>
              <c:numCache>
                <c:formatCode>_(* #,##0_);_(* \(#,##0\);_(* "-"??_);_(@_)</c:formatCode>
                <c:ptCount val="14"/>
                <c:pt idx="0">
                  <c:v>3995</c:v>
                </c:pt>
                <c:pt idx="1">
                  <c:v>2142</c:v>
                </c:pt>
                <c:pt idx="2">
                  <c:v>600</c:v>
                </c:pt>
                <c:pt idx="3">
                  <c:v>1570</c:v>
                </c:pt>
                <c:pt idx="4">
                  <c:v>3368</c:v>
                </c:pt>
                <c:pt idx="5">
                  <c:v>4847</c:v>
                </c:pt>
                <c:pt idx="6">
                  <c:v>5813</c:v>
                </c:pt>
                <c:pt idx="7">
                  <c:v>6672</c:v>
                </c:pt>
                <c:pt idx="8">
                  <c:v>7514</c:v>
                </c:pt>
                <c:pt idx="9">
                  <c:v>8663</c:v>
                </c:pt>
                <c:pt idx="10">
                  <c:v>12347</c:v>
                </c:pt>
                <c:pt idx="11">
                  <c:v>13478</c:v>
                </c:pt>
                <c:pt idx="12">
                  <c:v>17804</c:v>
                </c:pt>
                <c:pt idx="13">
                  <c:v>17960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41619024"/>
        <c:axId val="341624120"/>
      </c:barChart>
      <c:catAx>
        <c:axId val="34161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624120"/>
        <c:crosses val="autoZero"/>
        <c:auto val="1"/>
        <c:lblAlgn val="ctr"/>
        <c:lblOffset val="100"/>
        <c:noMultiLvlLbl val="0"/>
      </c:catAx>
      <c:valAx>
        <c:axId val="341624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619024"/>
        <c:crosses val="autoZero"/>
        <c:crossBetween val="between"/>
      </c:valAx>
      <c:spPr>
        <a:solidFill>
          <a:schemeClr val="bg1"/>
        </a:solidFill>
        <a:ln>
          <a:solidFill>
            <a:srgbClr val="00B05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79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0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83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43F2-E43C-4058-93EA-0FF7FD93B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9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7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1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1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6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2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1CFD-1F38-49B6-A299-5F90B66F8BF5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312B0-2217-4A0B-9731-B55DA6847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8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www.nahantmarsh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file:///C:\Documents%20and%20Settings\britter\Desktop\Nahant\maps\NM16Ft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914401"/>
            <a:ext cx="7772400" cy="1736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Nahant </a:t>
            </a:r>
            <a:r>
              <a:rPr lang="en-US" dirty="0" smtClean="0"/>
              <a:t>Marsh: 20+ Years of Good Urban Floodplain Restoration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2819400"/>
            <a:ext cx="678180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Brian Ritter-Executive </a:t>
            </a:r>
            <a:r>
              <a:rPr lang="en-US" dirty="0" smtClean="0"/>
              <a:t>Director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8878" y="4572000"/>
            <a:ext cx="335280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878" y="4296257"/>
            <a:ext cx="2754998" cy="21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Nahant, Iowa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49e04528-daa2-4f64-9d2d-88996316c577@ei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55" y="831273"/>
            <a:ext cx="3066229" cy="410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aa889258-d4d0-48fc-96ac-5f1115ff1485@eic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088" y="5186217"/>
            <a:ext cx="2814185" cy="15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4841"/>
            <a:ext cx="3560106" cy="2837378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84" y="1315500"/>
            <a:ext cx="3233816" cy="2514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146" y="1298339"/>
            <a:ext cx="3381425" cy="546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199"/>
            <a:ext cx="12192001" cy="67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06" y="0"/>
            <a:ext cx="8863106" cy="6603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4376" y="4249271"/>
            <a:ext cx="125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1954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1930’s-1950’s</a:t>
            </a:r>
            <a:br>
              <a:rPr lang="en-US" dirty="0" smtClean="0"/>
            </a:br>
            <a:r>
              <a:rPr lang="en-US" dirty="0" smtClean="0"/>
              <a:t>Drain the Swamp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68" y="886265"/>
            <a:ext cx="3027306" cy="5611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82692" y="890786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4, 1957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326" y="1754662"/>
            <a:ext cx="4411904" cy="449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067" y="2939393"/>
            <a:ext cx="7679007" cy="1224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8858" y="1418916"/>
            <a:ext cx="262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October 25, 1929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778" y="4642841"/>
            <a:ext cx="4065564" cy="11295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00" y="2098749"/>
            <a:ext cx="3605329" cy="35444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6264" y="175724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September 22, 1925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1940’s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7" y="1930400"/>
            <a:ext cx="11308697" cy="33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Nahant Marsh</a:t>
            </a:r>
            <a:br>
              <a:rPr lang="en-US" dirty="0" smtClean="0"/>
            </a:br>
            <a:r>
              <a:rPr lang="en-US" dirty="0" smtClean="0"/>
              <a:t>1969-1973- Interstate 280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40" y="1640173"/>
            <a:ext cx="3459705" cy="236112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7" y="1983473"/>
            <a:ext cx="5913349" cy="4035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919" y="4109752"/>
            <a:ext cx="3366868" cy="25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24" y="707744"/>
            <a:ext cx="8506342" cy="5805265"/>
          </a:xfrm>
        </p:spPr>
      </p:pic>
    </p:spTree>
    <p:extLst>
      <p:ext uri="{BB962C8B-B14F-4D97-AF65-F5344CB8AC3E}">
        <p14:creationId xmlns:p14="http://schemas.microsoft.com/office/powerpoint/2010/main" val="1095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/>
              <a:t>1991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6" y="186242"/>
            <a:ext cx="8804617" cy="6008829"/>
          </a:xfrm>
        </p:spPr>
      </p:pic>
    </p:spTree>
    <p:extLst>
      <p:ext uri="{BB962C8B-B14F-4D97-AF65-F5344CB8AC3E}">
        <p14:creationId xmlns:p14="http://schemas.microsoft.com/office/powerpoint/2010/main" val="137647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1837 </a:t>
            </a:r>
            <a:br>
              <a:rPr lang="en-US" dirty="0" smtClean="0"/>
            </a:br>
            <a:r>
              <a:rPr lang="en-US" dirty="0" smtClean="0"/>
              <a:t>Hydrology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671" y="426415"/>
            <a:ext cx="7759473" cy="584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1930</a:t>
            </a:r>
            <a:br>
              <a:rPr lang="en-US" dirty="0" smtClean="0"/>
            </a:br>
            <a:r>
              <a:rPr lang="en-US" dirty="0" smtClean="0"/>
              <a:t>Hydrology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04483"/>
            <a:ext cx="8371114" cy="6095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2668"/>
            <a:ext cx="4073086" cy="30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4343400"/>
            <a:ext cx="4953000" cy="1981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609600"/>
            <a:ext cx="7086600" cy="539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2642116" y="3377684"/>
            <a:ext cx="392668" cy="1257300"/>
          </a:xfrm>
          <a:prstGeom prst="straightConnector1">
            <a:avLst/>
          </a:prstGeom>
          <a:ln w="38100" cap="flat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350520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Nahant </a:t>
            </a:r>
          </a:p>
          <a:p>
            <a:r>
              <a:rPr lang="en-US" dirty="0">
                <a:solidFill>
                  <a:srgbClr val="FF0000"/>
                </a:solidFill>
              </a:rPr>
              <a:t>Marsh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3505200" y="4114800"/>
            <a:ext cx="304800" cy="2286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flipH="1">
            <a:off x="3505200" y="5181600"/>
            <a:ext cx="228600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514600" y="5334000"/>
            <a:ext cx="990600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05000" y="601980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Milan Bottoms</a:t>
            </a:r>
          </a:p>
        </p:txBody>
      </p:sp>
    </p:spTree>
    <p:extLst>
      <p:ext uri="{BB962C8B-B14F-4D97-AF65-F5344CB8AC3E}">
        <p14:creationId xmlns:p14="http://schemas.microsoft.com/office/powerpoint/2010/main" val="5739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</a:t>
            </a:r>
            <a:br>
              <a:rPr lang="en-US" dirty="0" smtClean="0"/>
            </a:br>
            <a:r>
              <a:rPr lang="en-US" dirty="0" smtClean="0"/>
              <a:t>Hydrology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69" y="457200"/>
            <a:ext cx="7216799" cy="5961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4419"/>
            <a:ext cx="4681997" cy="35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300" y="0"/>
            <a:ext cx="7630675" cy="670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1986- Plans to save Nahant Marsh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Nahant Marsh</a:t>
            </a:r>
            <a:br>
              <a:rPr lang="en-US" dirty="0" smtClean="0"/>
            </a:br>
            <a:r>
              <a:rPr lang="en-US" dirty="0" smtClean="0"/>
              <a:t>1969-1995-Scott County Sportsmen’s Association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86162" y="3446440"/>
            <a:ext cx="3151123" cy="405393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/>
          <a:stretch/>
        </p:blipFill>
        <p:spPr>
          <a:xfrm>
            <a:off x="7418129" y="1651964"/>
            <a:ext cx="1966840" cy="2230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1" y="2507672"/>
            <a:ext cx="6025721" cy="39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Nahant </a:t>
            </a:r>
            <a:r>
              <a:rPr lang="en-US" dirty="0" smtClean="0"/>
              <a:t>Marsh</a:t>
            </a:r>
            <a:br>
              <a:rPr lang="en-US" dirty="0" smtClean="0"/>
            </a:br>
            <a:r>
              <a:rPr lang="en-US" dirty="0" smtClean="0"/>
              <a:t>EPA Superfund Site 1998-2000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C:\Users\britter\Pictures\Julie Malacke Nahant\LeadDamage--DeadGoose2006n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67" y="1799908"/>
            <a:ext cx="280720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britter\Pictures\Julie Malacke Nahant\LeadDamage--MutantCattailJuly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462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britter\Desktop\Nahant\Geese\22927-1DI0049 modifi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624" y="1716405"/>
            <a:ext cx="3908425" cy="3539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0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194" y="3829309"/>
            <a:ext cx="3108634" cy="2075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77" y="276293"/>
            <a:ext cx="3127519" cy="2828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381" y="0"/>
            <a:ext cx="4077282" cy="2854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613" y="2663657"/>
            <a:ext cx="6281622" cy="41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45" y="196456"/>
            <a:ext cx="9192710" cy="64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6" y="0"/>
            <a:ext cx="5968104" cy="6654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691" y="1473797"/>
            <a:ext cx="5911413" cy="40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2000- Nahant Marsh Education Center Founded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/>
              <a:t>New Dawn for Nahant Marsh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11" y="1690688"/>
            <a:ext cx="7414355" cy="50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-297961"/>
            <a:ext cx="10820401" cy="7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-387001"/>
            <a:ext cx="11430001" cy="76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Nahant’s</a:t>
            </a:r>
            <a:r>
              <a:rPr lang="en-US" dirty="0" smtClean="0"/>
              <a:t>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Formed by Ice, Fire, and Flood</a:t>
            </a:r>
          </a:p>
          <a:p>
            <a:r>
              <a:rPr lang="en-US" sz="2800" dirty="0" smtClean="0"/>
              <a:t>1833-1851- </a:t>
            </a:r>
            <a:r>
              <a:rPr lang="en-US" sz="2800" dirty="0" smtClean="0"/>
              <a:t>Rockingham, Iowa</a:t>
            </a:r>
          </a:p>
          <a:p>
            <a:r>
              <a:rPr lang="en-US" sz="2800" dirty="0" smtClean="0"/>
              <a:t>1882-1958- Nahant, </a:t>
            </a:r>
            <a:r>
              <a:rPr lang="en-US" sz="2800" dirty="0" smtClean="0"/>
              <a:t>Iowa</a:t>
            </a:r>
          </a:p>
          <a:p>
            <a:r>
              <a:rPr lang="en-US" dirty="0" smtClean="0"/>
              <a:t>1969-1973- I-280</a:t>
            </a:r>
            <a:endParaRPr lang="en-US" sz="2800" dirty="0" smtClean="0"/>
          </a:p>
          <a:p>
            <a:r>
              <a:rPr lang="en-US" sz="2800" dirty="0" smtClean="0"/>
              <a:t>1969-1995- Scott County Sportsman’s Association</a:t>
            </a:r>
          </a:p>
          <a:p>
            <a:r>
              <a:rPr lang="en-US" sz="2800" dirty="0" smtClean="0"/>
              <a:t>1998-2000- US EPA Superfund Site</a:t>
            </a:r>
          </a:p>
          <a:p>
            <a:r>
              <a:rPr lang="en-US" sz="2800" dirty="0" smtClean="0"/>
              <a:t>2000-Present- Nahant Marsh Education Center and Nature Preserve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110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04088"/>
            <a:ext cx="8991600" cy="1505712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Mission: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The mission of Nahant Marsh Education Center is to protect, enhance, and restore the Marsh through education, research, and conservation. 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Vision: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Our vision is to foster wonder, appreciation, and stewardship of the natural </a:t>
            </a:r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world.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2" descr="C:\Users\britter\Pictures\Julie Malacke Nahant\People--KidsExploreMarsh11m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64" y="2568246"/>
            <a:ext cx="5269505" cy="39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Nahant?... A Partnership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94" y="0"/>
            <a:ext cx="3316379" cy="15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53" y="1729724"/>
            <a:ext cx="2988783" cy="2011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113" y="1936951"/>
            <a:ext cx="2027808" cy="18899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53" y="4258205"/>
            <a:ext cx="2509838" cy="1134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704" y="4118210"/>
            <a:ext cx="2019051" cy="19992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345" y="4398198"/>
            <a:ext cx="1855320" cy="1719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738" y="1786589"/>
            <a:ext cx="1552575" cy="29527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6422" y="4802239"/>
            <a:ext cx="2857500" cy="1181100"/>
          </a:xfrm>
          <a:prstGeom prst="rect">
            <a:avLst/>
          </a:prstGeom>
        </p:spPr>
      </p:pic>
      <p:pic>
        <p:nvPicPr>
          <p:cNvPr id="7170" name="Picture 2" descr="Image result for river action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9" y="1786589"/>
            <a:ext cx="2443152" cy="15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3280084"/>
            <a:ext cx="4937760" cy="32918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39" y="3280084"/>
            <a:ext cx="5181600" cy="3447906"/>
          </a:xfrm>
        </p:spPr>
      </p:pic>
      <p:pic>
        <p:nvPicPr>
          <p:cNvPr id="7" name="Picture 2" descr="C:\Users\britter\Pictures\Julie Malacke Nahant\People--CaughtWaterScorpionForClass2012o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85" y="0"/>
            <a:ext cx="4216515" cy="29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8267" y="232394"/>
            <a:ext cx="3365672" cy="268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1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icture 2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57" y="574497"/>
            <a:ext cx="1696304" cy="223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2168"/>
            <a:ext cx="1808989" cy="1631139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1705557" y="574497"/>
          <a:ext cx="8486658" cy="512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14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Nahant?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Preservation and </a:t>
            </a:r>
            <a:r>
              <a:rPr lang="en-US" dirty="0" smtClean="0"/>
              <a:t>Restoration of natural resources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britter\Pictures\AmeriCorp 2012\DSCF6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britter\Pictures\Boardwalk -Rotary Crew\DSCN7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52" y="1513861"/>
            <a:ext cx="3121152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britter\Pictures\Julie Malacke Nahant\People--CarpLakeTreePlant09apr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52" y="4078224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7" y="1149555"/>
            <a:ext cx="3236364" cy="486368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Bur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3077" y="545786"/>
            <a:ext cx="4054985" cy="2746951"/>
          </a:xfrm>
          <a:prstGeom prst="rect">
            <a:avLst/>
          </a:prstGeom>
          <a:noFill/>
        </p:spPr>
      </p:pic>
      <p:pic>
        <p:nvPicPr>
          <p:cNvPr id="33794" name="Picture 2" descr="C:\Users\britter\Pictures\Carp Lake tree planting\DSC_3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28" y="3581400"/>
            <a:ext cx="4342544" cy="288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itter\Pictures\Julie Malacke Nahant\People--ClearingWillowsOnXstreamCleanUpDay2aug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420476"/>
            <a:ext cx="4191000" cy="287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britter\Pictures\Julie Malacke Nahant\People--XstreamClean2010Augu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48" y="3572442"/>
            <a:ext cx="3845635" cy="288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Nahant?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Research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63" y="4001294"/>
            <a:ext cx="4184650" cy="2789766"/>
          </a:xfrm>
        </p:spPr>
      </p:pic>
      <p:pic>
        <p:nvPicPr>
          <p:cNvPr id="31746" name="Picture 2" descr="C:\Users\britter\Pictures\Eagle Surveys\DSCF4970m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55" y="148884"/>
            <a:ext cx="3124200" cy="22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britter\Pictures\SAU\Pulling up the turt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55" y="2661505"/>
            <a:ext cx="3014765" cy="199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Liz's Pictures\Goats\IMG_3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4" y="2968260"/>
            <a:ext cx="5273627" cy="35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britter\Pictures\Nahant-Bob\LargeSnapp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11" y="918333"/>
            <a:ext cx="2952750" cy="21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1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</a:t>
            </a:r>
            <a:r>
              <a:rPr lang="en-US" dirty="0"/>
              <a:t>Nahant?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Resilient</a:t>
            </a:r>
            <a:r>
              <a:rPr lang="en-US" dirty="0"/>
              <a:t>, Yet </a:t>
            </a:r>
            <a:r>
              <a:rPr lang="en-US" dirty="0" smtClean="0"/>
              <a:t>Fragile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2000- 88 Acres protected</a:t>
            </a:r>
          </a:p>
          <a:p>
            <a:r>
              <a:rPr lang="en-US" dirty="0" smtClean="0"/>
              <a:t>2017- 265 Acres protected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74" y="85038"/>
            <a:ext cx="4763645" cy="62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Nahant?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2018- 304 Acres protected!!!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009" y="7425"/>
            <a:ext cx="5226968" cy="68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britter\Pictures\Julie Malacke Nahant\Drought--WaterControlStructureWalkwayDuringDroughtAug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47" y="286603"/>
            <a:ext cx="8153400" cy="59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1101"/>
            <a:ext cx="10515600" cy="1325563"/>
          </a:xfrm>
        </p:spPr>
        <p:txBody>
          <a:bodyPr/>
          <a:lstStyle/>
          <a:p>
            <a:r>
              <a:rPr lang="en-US" dirty="0" smtClean="0"/>
              <a:t>Nahant Marsh</a:t>
            </a:r>
            <a:br>
              <a:rPr lang="en-US" dirty="0" smtClean="0"/>
            </a:br>
            <a:r>
              <a:rPr lang="en-US" dirty="0" smtClean="0"/>
              <a:t>Formed by Fire, Flood, and 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2" y="1404461"/>
            <a:ext cx="7226762" cy="5269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39" y="2602494"/>
            <a:ext cx="5417820" cy="548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842" y="3889329"/>
            <a:ext cx="7631436" cy="905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AutoShape 2" descr="Image result for mastodon too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967" y="477757"/>
            <a:ext cx="1941705" cy="1280400"/>
          </a:xfrm>
          <a:prstGeom prst="rect">
            <a:avLst/>
          </a:prstGeom>
        </p:spPr>
      </p:pic>
      <p:pic>
        <p:nvPicPr>
          <p:cNvPr id="6150" name="Picture 6" descr="Image result for wooly mammo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278" y="1741006"/>
            <a:ext cx="3182659" cy="20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2544" y="5450712"/>
            <a:ext cx="6192983" cy="12399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780" y="4029052"/>
            <a:ext cx="1979341" cy="26452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3782" y="6060751"/>
            <a:ext cx="421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Daily News, Davenport, IA, Nov. 23, 1900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2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britter\Pictures\Julie Malacke Nahant\Flood--WaterControlStructureWalkwayAtCrest20.70feetApril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" y="28660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Nahant?</a:t>
            </a:r>
            <a:br>
              <a:rPr lang="en-US" dirty="0" smtClean="0"/>
            </a:br>
            <a:r>
              <a:rPr lang="en-US" dirty="0" smtClean="0"/>
              <a:t>Home to thousands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Documented at Nahant Marsh:</a:t>
            </a:r>
          </a:p>
          <a:p>
            <a:r>
              <a:rPr lang="en-US" dirty="0" smtClean="0"/>
              <a:t>430 Plant Species</a:t>
            </a:r>
          </a:p>
          <a:p>
            <a:r>
              <a:rPr lang="en-US" dirty="0" smtClean="0"/>
              <a:t>62 Fungus Species</a:t>
            </a:r>
          </a:p>
          <a:p>
            <a:r>
              <a:rPr lang="en-US" dirty="0" smtClean="0"/>
              <a:t>181 </a:t>
            </a:r>
            <a:r>
              <a:rPr lang="en-US" dirty="0" smtClean="0"/>
              <a:t>Bird Species</a:t>
            </a:r>
          </a:p>
          <a:p>
            <a:r>
              <a:rPr lang="en-US" dirty="0" smtClean="0"/>
              <a:t>41 Mammal </a:t>
            </a:r>
            <a:r>
              <a:rPr lang="en-US" dirty="0" smtClean="0"/>
              <a:t>Species</a:t>
            </a:r>
            <a:endParaRPr lang="en-US" dirty="0" smtClean="0"/>
          </a:p>
          <a:p>
            <a:r>
              <a:rPr lang="en-US" dirty="0" smtClean="0"/>
              <a:t>14 Reptile Species</a:t>
            </a:r>
          </a:p>
          <a:p>
            <a:r>
              <a:rPr lang="en-US" dirty="0" smtClean="0"/>
              <a:t>7 Frog and Toad Species</a:t>
            </a:r>
          </a:p>
          <a:p>
            <a:r>
              <a:rPr lang="en-US" dirty="0" smtClean="0"/>
              <a:t>Insects, Fish, etc.- No official Count yet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3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95400"/>
            <a:ext cx="701040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04801"/>
            <a:ext cx="2286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"/>
            <a:ext cx="16192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343400"/>
            <a:ext cx="268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72526" y="5000626"/>
            <a:ext cx="18954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R:\SmallFilesWeb\MisumenaVatia-GoldenrodCra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0"/>
            <a:ext cx="3371850" cy="2528888"/>
          </a:xfrm>
          <a:prstGeom prst="rect">
            <a:avLst/>
          </a:prstGeom>
          <a:noFill/>
        </p:spPr>
      </p:pic>
      <p:pic>
        <p:nvPicPr>
          <p:cNvPr id="6146" name="Picture 2" descr="R:\SmallFilesWeb\PapilioPolyxenes-BlackSwa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4648201"/>
            <a:ext cx="2686050" cy="1998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8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R:\SmallFilesWeb\RanaCatesbeiana-Bullfr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0" y="3969640"/>
            <a:ext cx="3619500" cy="288836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R:\SmallFilesWeb\StoreriaDekayi-BrownSnak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926788"/>
            <a:ext cx="2514600" cy="1931212"/>
          </a:xfrm>
          <a:prstGeom prst="rect">
            <a:avLst/>
          </a:prstGeom>
          <a:noFill/>
        </p:spPr>
      </p:pic>
      <p:pic>
        <p:nvPicPr>
          <p:cNvPr id="1026" name="Picture 2" descr="R:\SmallFilesWeb\ChelydraSerpentina-Snapp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4762500" cy="3571875"/>
          </a:xfrm>
          <a:prstGeom prst="rect">
            <a:avLst/>
          </a:prstGeom>
          <a:noFill/>
        </p:spPr>
      </p:pic>
      <p:pic>
        <p:nvPicPr>
          <p:cNvPr id="1027" name="Picture 3" descr="R:\SmallFilesWeb\ElapheVulpina-FoxSnak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86126"/>
            <a:ext cx="4762500" cy="3571875"/>
          </a:xfrm>
          <a:prstGeom prst="rect">
            <a:avLst/>
          </a:prstGeom>
          <a:noFill/>
        </p:spPr>
      </p:pic>
      <p:pic>
        <p:nvPicPr>
          <p:cNvPr id="1028" name="Picture 4" descr="R:\SmallFilesWeb\EmydoideaBlandingii-Bland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"/>
            <a:ext cx="3848100" cy="3101569"/>
          </a:xfrm>
          <a:prstGeom prst="rect">
            <a:avLst/>
          </a:prstGeom>
          <a:noFill/>
        </p:spPr>
      </p:pic>
      <p:pic>
        <p:nvPicPr>
          <p:cNvPr id="1030" name="Picture 6" descr="R:\SmallFilesWeb\RanaPipiens-NorthernLeopar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2438400"/>
            <a:ext cx="3067050" cy="2367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5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1" name="Picture 3" descr="R:\SmallFilesWeb\ButoridesVirescens-GreenH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44913" y="2090738"/>
            <a:ext cx="4762500" cy="3533775"/>
          </a:xfrm>
          <a:prstGeom prst="rect">
            <a:avLst/>
          </a:prstGeom>
          <a:noFill/>
        </p:spPr>
      </p:pic>
      <p:pic>
        <p:nvPicPr>
          <p:cNvPr id="23556" name="Picture 4" descr="Photo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33400"/>
            <a:ext cx="8001000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ndigoBuntingJul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25400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almWarbler2may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4876801"/>
            <a:ext cx="25146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648201"/>
            <a:ext cx="3048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0200" y="0"/>
            <a:ext cx="144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R:\SmallFilesWeb\PodilymbusPodiceps-PiedBi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0"/>
            <a:ext cx="2133600" cy="1762354"/>
          </a:xfrm>
          <a:prstGeom prst="rect">
            <a:avLst/>
          </a:prstGeom>
          <a:noFill/>
        </p:spPr>
      </p:pic>
      <p:pic>
        <p:nvPicPr>
          <p:cNvPr id="7170" name="Picture 2" descr="R:\SmallFilesWeb\LophodytesCucullatus-Hood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86750" y="2590800"/>
            <a:ext cx="2381250" cy="1824038"/>
          </a:xfrm>
          <a:prstGeom prst="rect">
            <a:avLst/>
          </a:prstGeom>
          <a:noFill/>
        </p:spPr>
      </p:pic>
      <p:pic>
        <p:nvPicPr>
          <p:cNvPr id="7172" name="Picture 4" descr="R:\SmallFilesWeb\ArdeaAlba-GreatEgr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2209800"/>
            <a:ext cx="1828800" cy="2156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3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70" y="286603"/>
            <a:ext cx="8401218" cy="6051883"/>
          </a:xfrm>
        </p:spPr>
      </p:pic>
    </p:spTree>
    <p:extLst>
      <p:ext uri="{BB962C8B-B14F-4D97-AF65-F5344CB8AC3E}">
        <p14:creationId xmlns:p14="http://schemas.microsoft.com/office/powerpoint/2010/main" val="38331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5" y="286603"/>
            <a:ext cx="9017670" cy="6022160"/>
          </a:xfrm>
        </p:spPr>
      </p:pic>
    </p:spTree>
    <p:extLst>
      <p:ext uri="{BB962C8B-B14F-4D97-AF65-F5344CB8AC3E}">
        <p14:creationId xmlns:p14="http://schemas.microsoft.com/office/powerpoint/2010/main" val="15683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97" y="130370"/>
            <a:ext cx="9305365" cy="6115135"/>
          </a:xfrm>
        </p:spPr>
      </p:pic>
    </p:spTree>
    <p:extLst>
      <p:ext uri="{BB962C8B-B14F-4D97-AF65-F5344CB8AC3E}">
        <p14:creationId xmlns:p14="http://schemas.microsoft.com/office/powerpoint/2010/main" val="21380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44" y="373190"/>
            <a:ext cx="7416941" cy="5562706"/>
          </a:xfrm>
        </p:spPr>
      </p:pic>
    </p:spTree>
    <p:extLst>
      <p:ext uri="{BB962C8B-B14F-4D97-AF65-F5344CB8AC3E}">
        <p14:creationId xmlns:p14="http://schemas.microsoft.com/office/powerpoint/2010/main" val="31695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98" y="1846263"/>
            <a:ext cx="5410730" cy="4022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76" y="234696"/>
            <a:ext cx="9223248" cy="63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Nahant Marsh</a:t>
            </a:r>
            <a:br>
              <a:rPr lang="en-US" dirty="0" smtClean="0"/>
            </a:br>
            <a:r>
              <a:rPr lang="en-US" dirty="0" smtClean="0"/>
              <a:t>Frequent 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6603" y="1642197"/>
            <a:ext cx="3071285" cy="2602220"/>
            <a:chOff x="147917" y="176846"/>
            <a:chExt cx="4769793" cy="38496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917" y="176846"/>
              <a:ext cx="4769793" cy="38203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81156" y="3627896"/>
              <a:ext cx="2232894" cy="39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October, 1932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3942" y="3543946"/>
            <a:ext cx="2785955" cy="2737575"/>
            <a:chOff x="4917710" y="2105287"/>
            <a:chExt cx="3725370" cy="40140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7710" y="2105287"/>
              <a:ext cx="3658671" cy="40140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47045" y="5672030"/>
              <a:ext cx="189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November, 1933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70017" y="2084502"/>
            <a:ext cx="3681640" cy="3633066"/>
            <a:chOff x="7985823" y="284251"/>
            <a:chExt cx="4143375" cy="3962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5823" y="284251"/>
              <a:ext cx="4143375" cy="3962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407974" y="284251"/>
              <a:ext cx="1721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October, 1952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934908" y="427923"/>
            <a:ext cx="2227064" cy="5030768"/>
            <a:chOff x="8584106" y="0"/>
            <a:chExt cx="2886235" cy="689619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4106" y="0"/>
              <a:ext cx="2592361" cy="689619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268638" y="609600"/>
              <a:ext cx="12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January, 1954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075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39" y="79205"/>
            <a:ext cx="8498541" cy="6284636"/>
          </a:xfrm>
        </p:spPr>
      </p:pic>
    </p:spTree>
    <p:extLst>
      <p:ext uri="{BB962C8B-B14F-4D97-AF65-F5344CB8AC3E}">
        <p14:creationId xmlns:p14="http://schemas.microsoft.com/office/powerpoint/2010/main" val="9473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68" y="108841"/>
            <a:ext cx="9395423" cy="6255000"/>
          </a:xfrm>
        </p:spPr>
      </p:pic>
    </p:spTree>
    <p:extLst>
      <p:ext uri="{BB962C8B-B14F-4D97-AF65-F5344CB8AC3E}">
        <p14:creationId xmlns:p14="http://schemas.microsoft.com/office/powerpoint/2010/main" val="38469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40" y="140870"/>
            <a:ext cx="8321480" cy="6242724"/>
          </a:xfrm>
        </p:spPr>
      </p:pic>
    </p:spTree>
    <p:extLst>
      <p:ext uri="{BB962C8B-B14F-4D97-AF65-F5344CB8AC3E}">
        <p14:creationId xmlns:p14="http://schemas.microsoft.com/office/powerpoint/2010/main" val="160774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br>
              <a:rPr lang="en-US" dirty="0" smtClean="0"/>
            </a:br>
            <a:r>
              <a:rPr lang="en-US" dirty="0" smtClean="0"/>
              <a:t>Reconnect the Marsh!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41119"/>
            <a:ext cx="7216799" cy="5961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14" y="916963"/>
            <a:ext cx="6723057" cy="506180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4" y="2681116"/>
            <a:ext cx="4661129" cy="34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br>
              <a:rPr lang="en-US" dirty="0" smtClean="0"/>
            </a:br>
            <a:r>
              <a:rPr lang="en-US" dirty="0" smtClean="0"/>
              <a:t>Watershed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326" y="213665"/>
            <a:ext cx="5051474" cy="652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Future </a:t>
            </a:r>
            <a:br>
              <a:rPr lang="en-US" dirty="0" smtClean="0"/>
            </a:br>
            <a:r>
              <a:rPr lang="en-US" dirty="0" smtClean="0"/>
              <a:t>Build Resiliency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Protect the remaining wetlands of Southwest Davenport</a:t>
            </a:r>
          </a:p>
          <a:p>
            <a:r>
              <a:rPr lang="en-US" dirty="0" smtClean="0"/>
              <a:t>Create nature corridors to other preserves- Credit Island, Milan Bottoms, beyond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282" y="743092"/>
            <a:ext cx="4775436" cy="56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0359" y="0"/>
            <a:ext cx="11021544" cy="402336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6000" dirty="0" smtClean="0">
                <a:hlinkClick r:id="rId2"/>
              </a:rPr>
              <a:t>www.nahantmarsh.org</a:t>
            </a:r>
            <a:endParaRPr lang="en-US" sz="6000" dirty="0"/>
          </a:p>
          <a:p>
            <a:pPr algn="ctr" eaLnBrk="1" hangingPunct="1"/>
            <a:r>
              <a:rPr lang="en-US" sz="3200" dirty="0" smtClean="0"/>
              <a:t>563-336-3370</a:t>
            </a: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sz="5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05" y="1589589"/>
            <a:ext cx="7662111" cy="52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305" y="3712899"/>
            <a:ext cx="10388601" cy="2683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9942" y="5982491"/>
            <a:ext cx="581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Rev. John O. Foster, Rockingham Settler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266879"/>
              </p:ext>
            </p:extLst>
          </p:nvPr>
        </p:nvGraphicFramePr>
        <p:xfrm>
          <a:off x="4631537" y="365125"/>
          <a:ext cx="4907615" cy="379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Acrobat Document" r:id="rId4" imgW="5702400" imgH="4406400" progId="AcroExch.Document.7">
                  <p:link updateAutomatic="1"/>
                </p:oleObj>
              </mc:Choice>
              <mc:Fallback>
                <p:oleObj name="Acrobat Document" r:id="rId4" imgW="5702400" imgH="4406400" progId="AcroExch.Document.7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1537" y="365125"/>
                        <a:ext cx="4907615" cy="379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396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02" y="105554"/>
            <a:ext cx="7160311" cy="68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Rockingham, Iowa</a:t>
            </a:r>
            <a:br>
              <a:rPr lang="en-US" dirty="0" smtClean="0"/>
            </a:br>
            <a:r>
              <a:rPr lang="en-US" dirty="0" smtClean="0"/>
              <a:t>1835-1851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92" y="2247971"/>
            <a:ext cx="5843461" cy="438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britter\Desktop\WORK\Nahant\WQPT\New folder\P.C-Rockingham Hotel-1838 War-PUTNAM 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08" y="2654268"/>
            <a:ext cx="5381047" cy="40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862" y="134507"/>
            <a:ext cx="2275679" cy="24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Nahant, Iowa 1882-1958</a:t>
            </a:r>
            <a:br>
              <a:rPr lang="en-US" dirty="0" smtClean="0"/>
            </a:br>
            <a:r>
              <a:rPr lang="en-US" dirty="0" smtClean="0"/>
              <a:t>Boats, Booze, Ice, and Rails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:\Nahant Photos\Historic Photos NM\Putnam\ice harvest c. 189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07" y="3817614"/>
            <a:ext cx="3553691" cy="28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46" y="365125"/>
            <a:ext cx="3287354" cy="30562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86" y="1690688"/>
            <a:ext cx="6801435" cy="3034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38200" y="4860480"/>
            <a:ext cx="6688151" cy="18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</TotalTime>
  <Words>281</Words>
  <Application>Microsoft Office PowerPoint</Application>
  <PresentationFormat>Widescreen</PresentationFormat>
  <Paragraphs>72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Bookman Old Style</vt:lpstr>
      <vt:lpstr>Calibri</vt:lpstr>
      <vt:lpstr>Calibri Light</vt:lpstr>
      <vt:lpstr>Wingdings</vt:lpstr>
      <vt:lpstr>Office Theme</vt:lpstr>
      <vt:lpstr>C:\Documents and Settings\britter\Desktop\Nahant\maps\NM16Ft.pdf</vt:lpstr>
      <vt:lpstr>Nahant Marsh: 20+ Years of Good Urban Floodplain Restoration</vt:lpstr>
      <vt:lpstr>PowerPoint Presentation</vt:lpstr>
      <vt:lpstr>Nahant’s Past</vt:lpstr>
      <vt:lpstr>Nahant Marsh Formed by Fire, Flood, and Ice</vt:lpstr>
      <vt:lpstr>Nahant Marsh Frequent Fires</vt:lpstr>
      <vt:lpstr>Floods</vt:lpstr>
      <vt:lpstr>PowerPoint Presentation</vt:lpstr>
      <vt:lpstr>Rockingham, Iowa 1835-1851</vt:lpstr>
      <vt:lpstr>Nahant, Iowa 1882-1958 Boats, Booze, Ice, and Rails</vt:lpstr>
      <vt:lpstr>Nahant, Iowa</vt:lpstr>
      <vt:lpstr>PowerPoint Presentation</vt:lpstr>
      <vt:lpstr>PowerPoint Presentation</vt:lpstr>
      <vt:lpstr>1930’s-1950’s Drain the Swamp</vt:lpstr>
      <vt:lpstr>1940’s</vt:lpstr>
      <vt:lpstr>Nahant Marsh 1969-1973- Interstate 280</vt:lpstr>
      <vt:lpstr>1970</vt:lpstr>
      <vt:lpstr>1991</vt:lpstr>
      <vt:lpstr>1837  Hydrology</vt:lpstr>
      <vt:lpstr>1930 Hydrology</vt:lpstr>
      <vt:lpstr>2018  Hydrology</vt:lpstr>
      <vt:lpstr>1986- Plans to save Nahant Marsh</vt:lpstr>
      <vt:lpstr>Nahant Marsh 1969-1995-Scott County Sportsmen’s Association </vt:lpstr>
      <vt:lpstr>Nahant Marsh EPA Superfund Site 1998-2000</vt:lpstr>
      <vt:lpstr>PowerPoint Presentation</vt:lpstr>
      <vt:lpstr>PowerPoint Presentation</vt:lpstr>
      <vt:lpstr>PowerPoint Presentation</vt:lpstr>
      <vt:lpstr>2000- Nahant Marsh Education Center Founded A New Dawn for Nahant Marsh</vt:lpstr>
      <vt:lpstr>PowerPoint Presentation</vt:lpstr>
      <vt:lpstr>PowerPoint Presentation</vt:lpstr>
      <vt:lpstr>Mission: The mission of Nahant Marsh Education Center is to protect, enhance, and restore the Marsh through education, research, and conservation.  Vision: Our vision is to foster wonder, appreciation, and stewardship of the natural world.</vt:lpstr>
      <vt:lpstr>What IS Nahant?... A Partnership</vt:lpstr>
      <vt:lpstr>Education</vt:lpstr>
      <vt:lpstr>PowerPoint Presentation</vt:lpstr>
      <vt:lpstr>What IS Nahant?</vt:lpstr>
      <vt:lpstr>PowerPoint Presentation</vt:lpstr>
      <vt:lpstr>What IS Nahant?</vt:lpstr>
      <vt:lpstr> What IS Nahant?  Resilient, Yet Fragile</vt:lpstr>
      <vt:lpstr>What IS Nahant?</vt:lpstr>
      <vt:lpstr>PowerPoint Presentation</vt:lpstr>
      <vt:lpstr>PowerPoint Presentation</vt:lpstr>
      <vt:lpstr>What IS Nahant? Home to thousands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Reconnect the Marsh!</vt:lpstr>
      <vt:lpstr>Future Watershed Approach</vt:lpstr>
      <vt:lpstr> Future  Build Resiliency 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Ritter, Brian P</dc:creator>
  <cp:lastModifiedBy>Ritter, Brian P</cp:lastModifiedBy>
  <cp:revision>22</cp:revision>
  <dcterms:created xsi:type="dcterms:W3CDTF">2018-10-16T15:22:07Z</dcterms:created>
  <dcterms:modified xsi:type="dcterms:W3CDTF">2018-10-18T22:01:52Z</dcterms:modified>
</cp:coreProperties>
</file>